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66790" autoAdjust="0"/>
  </p:normalViewPr>
  <p:slideViewPr>
    <p:cSldViewPr snapToGrid="0">
      <p:cViewPr varScale="1">
        <p:scale>
          <a:sx n="48" d="100"/>
          <a:sy n="48" d="100"/>
        </p:scale>
        <p:origin x="15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9F2CF-1437-43B0-8F5F-B7000C59343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D29BC-88C3-4EA8-8537-9437A8EFC18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5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19.1: Schematic representation of the human urogenital system. (a) Vascular anatomy (b) Upper urinary tract.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19.10: Histological and immunochemical analyses of implants 6 months after surgery. Hematoxylin and eosin histologic results are shown for (a) normal canine bladder (group A), (b) the bladder dome of the cell-free polymer reconstructed bladder (group B), and (c) the tissue-engineered neoorgan (group C). Immunocytochemical staining of tissue-engineered neoorgan revealed; (d) positive staining of the epithelial cell layers with pancytokeratin AE1/AE3 antibodies; (e) urothelial differentiation-related membrane proteins, which constitute the apical plaques of the asymmetric unit membrane in normal urothelium; (f) anti-α smooth muscle actin staining of phenotypically normal smooth muscle; and (g) positive staining with S-100 antibodies binding to neural tissue and nerve sheaths.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755" marR="71755" algn="just"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 novo reconstitution of a functional mammalian urinary bladder by tissue engineering, Oberpenning F. et al., 1999,  Nat. Biotechnol.  17  149–155.</a:t>
            </a:r>
            <a:endParaRPr lang="nl-NL" sz="180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0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19.2: The complex renal structure. A cross-section of the whole kidney (left) and the glomerular apparatus (right).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6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19.3: Appearance of tissue-engineered neovaginas. a) Tubular polymer scaffold after cell seeding and 1-week in vitro culture, before implantation in vivo. b, d, f) Gross appearance and c, e, g) vaginography of cell-seeded constructs 1, 3, and 6 months, post-implantation, respectively. h) Unseeded control scaffold before implantation. i, k, l) Gross appearance of unseeded construct at 1-, 3-, and 6-months post-implantation. j) Vaginography of unseeded graft at 1 month. 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Transplantation, De Filippo RE et al. , 86(2), 208, July 27, 2008.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19.4: Preoperative and postoperative MRI images. a) Preoperative MRI images show absence of vaginal organs. b) MRIs 1 year after surgery show engineered vaginal organs. c) Latest MRI images up to 8 years after surgery (boxes within the MRIs show engineered vaginal organs). 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0" dirty="0">
                <a:effectLst/>
                <a:latin typeface="Corbel" panose="020B0503020204020204" pitchFamily="34" charset="0"/>
              </a:rPr>
              <a:t>From Lancet , Raya-Rivera AM et al., 384(9940), 329, July 26, 2014.</a:t>
            </a:r>
            <a:endParaRPr lang="nl-NL" sz="1800" b="1" dirty="0">
              <a:effectLst/>
              <a:latin typeface="Corbel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6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19.5: Liver structure. a) Surfaces and bed of liver. b) Hepatic architecture.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19.6: Histologic photomicrographs of SIS-regenerated rat small bowel tissue at 12 weeks. a) Well-organized mucosal epithelial layer with smooth muscle cells regeneration. b) Immunohistochemically stained intestinal tissue suggesting bundles of well-formed smooth muscle fibers with less regularity.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9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19.7: The pancreas anatomy.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8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19.8: Anatomy of the lung.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01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19.9: Radiographic cystograms 11 months after subtotal cystectomy. a) Subtotal cystectomy without reconstruction (group A), b) polymer-only implant (group B), and c) tissue-engineered neoorgan (group C).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755" marR="71755" algn="just"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 novo reconstitution of a functional mammalian urinary bladder by tissue engineering, Oberpenning F. et al., 1999,  Nat. Biotechnol.  17  149–155.</a:t>
            </a:r>
            <a:endParaRPr lang="nl-NL" sz="1800" dirty="0">
              <a:effectLst/>
              <a:latin typeface="Corbel" panose="020B05030202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29BC-88C3-4EA8-8537-9437A8EFC1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4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19 – Tissue Engineering of Organ Systems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zandloper, vervagen&#10;&#10;Automatisch gegenereerde beschrijving">
            <a:extLst>
              <a:ext uri="{FF2B5EF4-FFF2-40B4-BE49-F238E27FC236}">
                <a16:creationId xmlns:a16="http://schemas.microsoft.com/office/drawing/2014/main" id="{C78F830F-16B7-44A0-9735-18B8AD47E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48" y="933036"/>
            <a:ext cx="6655904" cy="49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9A9C96F1-D467-475D-A0D6-FDFB72764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60" y="228600"/>
            <a:ext cx="5061479" cy="60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BF3920A-7F69-4A0F-93F5-D68BFE9DD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7" y="1543671"/>
            <a:ext cx="7633605" cy="377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FAEA24-4619-4677-A691-4DDCAAE11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20" y="1649274"/>
            <a:ext cx="10379359" cy="35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verschillend, verschillende&#10;&#10;Automatisch gegenereerde beschrijving">
            <a:extLst>
              <a:ext uri="{FF2B5EF4-FFF2-40B4-BE49-F238E27FC236}">
                <a16:creationId xmlns:a16="http://schemas.microsoft.com/office/drawing/2014/main" id="{243DA517-2B6F-4067-A325-839C4083E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59" y="1087397"/>
            <a:ext cx="7593081" cy="468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B46B3FF5-A225-44D6-BA81-9879A7192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75" y="217729"/>
            <a:ext cx="6619250" cy="60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9278E7-D42F-4AC7-B3FC-25D9CBEB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6" y="1081708"/>
            <a:ext cx="10149368" cy="46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44705E6D-2244-40BA-B124-C1642DE19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72" y="1528866"/>
            <a:ext cx="9048255" cy="38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F133A7D-4547-4092-8582-418B60E43C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"/>
          <a:stretch/>
        </p:blipFill>
        <p:spPr>
          <a:xfrm>
            <a:off x="1886364" y="836193"/>
            <a:ext cx="8419272" cy="51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C029DC0-78B3-4258-9833-CDBA192A4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99" y="1269724"/>
            <a:ext cx="8005401" cy="43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780</Words>
  <Application>Microsoft Office PowerPoint</Application>
  <PresentationFormat>Breedbeeld</PresentationFormat>
  <Paragraphs>35</Paragraphs>
  <Slides>11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2</cp:revision>
  <dcterms:created xsi:type="dcterms:W3CDTF">2022-05-17T12:49:17Z</dcterms:created>
  <dcterms:modified xsi:type="dcterms:W3CDTF">2022-05-17T18:11:39Z</dcterms:modified>
</cp:coreProperties>
</file>